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  <p:sldId id="280" r:id="rId5"/>
    <p:sldId id="257" r:id="rId6"/>
    <p:sldId id="263" r:id="rId7"/>
    <p:sldId id="281" r:id="rId8"/>
    <p:sldId id="282" r:id="rId9"/>
    <p:sldId id="283" r:id="rId10"/>
    <p:sldId id="284" r:id="rId11"/>
    <p:sldId id="285" r:id="rId12"/>
    <p:sldId id="288" r:id="rId13"/>
    <p:sldId id="290" r:id="rId14"/>
    <p:sldId id="287" r:id="rId15"/>
    <p:sldId id="289" r:id="rId16"/>
    <p:sldId id="291" r:id="rId17"/>
    <p:sldId id="286" r:id="rId18"/>
    <p:sldId id="292" r:id="rId19"/>
    <p:sldId id="293" r:id="rId20"/>
    <p:sldId id="294" r:id="rId21"/>
    <p:sldId id="295" r:id="rId22"/>
    <p:sldId id="296" r:id="rId23"/>
    <p:sldId id="298" r:id="rId24"/>
    <p:sldId id="299" r:id="rId25"/>
    <p:sldId id="297" r:id="rId26"/>
    <p:sldId id="30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иря Хороший" initials="КХ" lastIdx="1" clrIdx="0">
    <p:extLst>
      <p:ext uri="{19B8F6BF-5375-455C-9EA6-DF929625EA0E}">
        <p15:presenceInfo xmlns:p15="http://schemas.microsoft.com/office/powerpoint/2012/main" userId="869c98ed48c78d9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8A7BC"/>
    <a:srgbClr val="5B656E"/>
    <a:srgbClr val="BDC5D0"/>
    <a:srgbClr val="232D36"/>
    <a:srgbClr val="79B6E9"/>
    <a:srgbClr val="A8E0ED"/>
    <a:srgbClr val="C8EFF4"/>
    <a:srgbClr val="43556B"/>
    <a:srgbClr val="4A77B2"/>
    <a:srgbClr val="3748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1334" y="2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51EAEA-A739-4D88-BF4F-88C1FCD3A2F0}" type="doc">
      <dgm:prSet loTypeId="urn:microsoft.com/office/officeart/2005/8/layout/lProcess3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5051B5-7A3B-477E-89B0-F58D5EEFCD05}">
      <dgm:prSet phldrT="[Текст]"/>
      <dgm:spPr>
        <a:gradFill rotWithShape="0">
          <a:gsLst>
            <a:gs pos="0">
              <a:srgbClr val="5B656E"/>
            </a:gs>
            <a:gs pos="0">
              <a:srgbClr val="5B656E"/>
            </a:gs>
          </a:gsLst>
        </a:gradFill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rPr>
            <a:t>Предмет исследования</a:t>
          </a:r>
          <a:endParaRPr lang="ru-RU" dirty="0">
            <a:latin typeface="Arial" panose="020B0604020202020204" pitchFamily="34" charset="0"/>
            <a:ea typeface="Verdana" panose="020B0604030504040204" pitchFamily="34" charset="0"/>
            <a:cs typeface="Arial" panose="020B0604020202020204" pitchFamily="34" charset="0"/>
          </a:endParaRPr>
        </a:p>
      </dgm:t>
    </dgm:pt>
    <dgm:pt modelId="{70889073-28B3-40BA-9556-1B756A0F505B}" type="parTrans" cxnId="{CBC19ADE-AD76-4E16-9014-CBDE86350A47}">
      <dgm:prSet/>
      <dgm:spPr/>
      <dgm:t>
        <a:bodyPr/>
        <a:lstStyle/>
        <a:p>
          <a:endParaRPr lang="ru-RU"/>
        </a:p>
      </dgm:t>
    </dgm:pt>
    <dgm:pt modelId="{DE30AF9A-854A-4BAF-9DEB-C8CB005A8259}" type="sibTrans" cxnId="{CBC19ADE-AD76-4E16-9014-CBDE86350A47}">
      <dgm:prSet/>
      <dgm:spPr/>
      <dgm:t>
        <a:bodyPr/>
        <a:lstStyle/>
        <a:p>
          <a:endParaRPr lang="ru-RU"/>
        </a:p>
      </dgm:t>
    </dgm:pt>
    <dgm:pt modelId="{440C58D3-2211-4E6A-8EB3-82E9E7255223}">
      <dgm:prSet phldrT="[Текст]" custT="1"/>
      <dgm:spPr>
        <a:solidFill>
          <a:schemeClr val="bg1"/>
        </a:solidFill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400" dirty="0">
              <a:latin typeface="Arial" panose="020B0604020202020204" pitchFamily="34" charset="0"/>
              <a:cs typeface="Arial" panose="020B0604020202020204" pitchFamily="34" charset="0"/>
            </a:rPr>
            <a:t>Показания температуры окружающей среды</a:t>
          </a:r>
        </a:p>
      </dgm:t>
    </dgm:pt>
    <dgm:pt modelId="{2D0CCBB7-B44C-4AFB-8E27-438BD4AAC3DB}" type="parTrans" cxnId="{70FDD411-BA5C-45F4-A048-AB480AD842D9}">
      <dgm:prSet/>
      <dgm:spPr/>
      <dgm:t>
        <a:bodyPr/>
        <a:lstStyle/>
        <a:p>
          <a:endParaRPr lang="ru-RU"/>
        </a:p>
      </dgm:t>
    </dgm:pt>
    <dgm:pt modelId="{D49C63C0-69BE-4D90-BD98-5CD490941303}" type="sibTrans" cxnId="{70FDD411-BA5C-45F4-A048-AB480AD842D9}">
      <dgm:prSet/>
      <dgm:spPr/>
      <dgm:t>
        <a:bodyPr/>
        <a:lstStyle/>
        <a:p>
          <a:endParaRPr lang="ru-RU"/>
        </a:p>
      </dgm:t>
    </dgm:pt>
    <dgm:pt modelId="{37DD3921-D869-4E64-B5F2-290011A4F99D}">
      <dgm:prSet phldrT="[Текст]"/>
      <dgm:spPr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0">
              <a:srgbClr val="5B656E"/>
            </a:gs>
          </a:gsLst>
        </a:gradFill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b="1" dirty="0">
              <a:latin typeface="Arial" panose="020B0604020202020204" pitchFamily="34" charset="0"/>
              <a:ea typeface="Verdana" panose="020B0604030504040204" pitchFamily="34" charset="0"/>
              <a:cs typeface="Arial" panose="020B0604020202020204" pitchFamily="34" charset="0"/>
            </a:rPr>
            <a:t>Объект исследования</a:t>
          </a:r>
          <a:endParaRPr lang="ru-RU" dirty="0">
            <a:latin typeface="Arial" panose="020B0604020202020204" pitchFamily="34" charset="0"/>
            <a:ea typeface="Verdana" panose="020B0604030504040204" pitchFamily="34" charset="0"/>
            <a:cs typeface="Arial" panose="020B0604020202020204" pitchFamily="34" charset="0"/>
          </a:endParaRPr>
        </a:p>
      </dgm:t>
    </dgm:pt>
    <dgm:pt modelId="{06EA9F7B-0B24-4DDC-A2BB-70DFA095437E}" type="parTrans" cxnId="{A0FAEFA3-E245-4790-A6A3-AE26F06BE531}">
      <dgm:prSet/>
      <dgm:spPr/>
      <dgm:t>
        <a:bodyPr/>
        <a:lstStyle/>
        <a:p>
          <a:endParaRPr lang="ru-RU"/>
        </a:p>
      </dgm:t>
    </dgm:pt>
    <dgm:pt modelId="{9A849DCC-49C4-46CF-B0B5-2A8B7F9E202F}" type="sibTrans" cxnId="{A0FAEFA3-E245-4790-A6A3-AE26F06BE531}">
      <dgm:prSet/>
      <dgm:spPr/>
      <dgm:t>
        <a:bodyPr/>
        <a:lstStyle/>
        <a:p>
          <a:endParaRPr lang="ru-RU"/>
        </a:p>
      </dgm:t>
    </dgm:pt>
    <dgm:pt modelId="{B4D1DEE6-1320-42B5-A6ED-3838FA0604AD}">
      <dgm:prSet phldrT="[Текст]" custT="1"/>
      <dgm:spPr>
        <a:solidFill>
          <a:schemeClr val="bg1"/>
        </a:solidFill>
        <a:effectLst>
          <a:glow rad="101600">
            <a:schemeClr val="accent1">
              <a:satMod val="175000"/>
              <a:alpha val="40000"/>
            </a:schemeClr>
          </a:glow>
        </a:effectLst>
      </dgm:spPr>
      <dgm:t>
        <a:bodyPr/>
        <a:lstStyle/>
        <a:p>
          <a:r>
            <a:rPr lang="ru-RU" sz="2400" dirty="0">
              <a:latin typeface="Arial" panose="020B0604020202020204" pitchFamily="34" charset="0"/>
              <a:cs typeface="Arial" panose="020B0604020202020204" pitchFamily="34" charset="0"/>
            </a:rPr>
            <a:t>Прибор для измерения температуры на базе Arduino</a:t>
          </a:r>
        </a:p>
      </dgm:t>
    </dgm:pt>
    <dgm:pt modelId="{45FFE375-889B-4B7E-9BB4-3082DB9D51B0}" type="parTrans" cxnId="{FDAFDBC0-71CD-4CB7-A254-99F5EC2C25BF}">
      <dgm:prSet/>
      <dgm:spPr/>
      <dgm:t>
        <a:bodyPr/>
        <a:lstStyle/>
        <a:p>
          <a:endParaRPr lang="ru-RU"/>
        </a:p>
      </dgm:t>
    </dgm:pt>
    <dgm:pt modelId="{587C7B5A-9A1B-46EF-881B-CAD4E88079A7}" type="sibTrans" cxnId="{FDAFDBC0-71CD-4CB7-A254-99F5EC2C25BF}">
      <dgm:prSet/>
      <dgm:spPr/>
      <dgm:t>
        <a:bodyPr/>
        <a:lstStyle/>
        <a:p>
          <a:endParaRPr lang="ru-RU"/>
        </a:p>
      </dgm:t>
    </dgm:pt>
    <dgm:pt modelId="{CB19D6ED-10B9-4D3F-B57D-51BF58B6D8A6}" type="pres">
      <dgm:prSet presAssocID="{AB51EAEA-A739-4D88-BF4F-88C1FCD3A2F0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2809DE3-AE61-40F2-9CD4-E4DB73C998A7}" type="pres">
      <dgm:prSet presAssocID="{9A5051B5-7A3B-477E-89B0-F58D5EEFCD05}" presName="horFlow" presStyleCnt="0"/>
      <dgm:spPr/>
    </dgm:pt>
    <dgm:pt modelId="{5DBF994C-BA64-4D34-81A2-00EAACD2FB88}" type="pres">
      <dgm:prSet presAssocID="{9A5051B5-7A3B-477E-89B0-F58D5EEFCD05}" presName="bigChev" presStyleLbl="node1" presStyleIdx="0" presStyleCnt="2"/>
      <dgm:spPr/>
      <dgm:t>
        <a:bodyPr/>
        <a:lstStyle/>
        <a:p>
          <a:endParaRPr lang="ru-RU"/>
        </a:p>
      </dgm:t>
    </dgm:pt>
    <dgm:pt modelId="{3770F65C-6D95-4C7B-8676-D121B76E0B1E}" type="pres">
      <dgm:prSet presAssocID="{2D0CCBB7-B44C-4AFB-8E27-438BD4AAC3DB}" presName="parTrans" presStyleCnt="0"/>
      <dgm:spPr/>
    </dgm:pt>
    <dgm:pt modelId="{0B505662-B394-4DDA-A10C-76724D3C0FCF}" type="pres">
      <dgm:prSet presAssocID="{440C58D3-2211-4E6A-8EB3-82E9E7255223}" presName="node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4D2846-43BB-4CFB-AF28-367E24261117}" type="pres">
      <dgm:prSet presAssocID="{9A5051B5-7A3B-477E-89B0-F58D5EEFCD05}" presName="vSp" presStyleCnt="0"/>
      <dgm:spPr/>
    </dgm:pt>
    <dgm:pt modelId="{165B30B7-0FE2-44F4-BAFD-07EBABC876E1}" type="pres">
      <dgm:prSet presAssocID="{37DD3921-D869-4E64-B5F2-290011A4F99D}" presName="horFlow" presStyleCnt="0"/>
      <dgm:spPr/>
    </dgm:pt>
    <dgm:pt modelId="{14D65C3F-D5A9-4A13-99CA-67281FF49B1B}" type="pres">
      <dgm:prSet presAssocID="{37DD3921-D869-4E64-B5F2-290011A4F99D}" presName="bigChev" presStyleLbl="node1" presStyleIdx="1" presStyleCnt="2"/>
      <dgm:spPr/>
      <dgm:t>
        <a:bodyPr/>
        <a:lstStyle/>
        <a:p>
          <a:endParaRPr lang="ru-RU"/>
        </a:p>
      </dgm:t>
    </dgm:pt>
    <dgm:pt modelId="{3B607C3C-46FE-4797-B0F4-210495AC2C92}" type="pres">
      <dgm:prSet presAssocID="{45FFE375-889B-4B7E-9BB4-3082DB9D51B0}" presName="parTrans" presStyleCnt="0"/>
      <dgm:spPr/>
    </dgm:pt>
    <dgm:pt modelId="{B401D727-B54B-484F-A0FC-EE9DE3B21919}" type="pres">
      <dgm:prSet presAssocID="{B4D1DEE6-1320-42B5-A6ED-3838FA0604AD}" presName="node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946443-D760-47A9-B4B7-0F0B8163A230}" type="presOf" srcId="{440C58D3-2211-4E6A-8EB3-82E9E7255223}" destId="{0B505662-B394-4DDA-A10C-76724D3C0FCF}" srcOrd="0" destOrd="0" presId="urn:microsoft.com/office/officeart/2005/8/layout/lProcess3"/>
    <dgm:cxn modelId="{FDAFDBC0-71CD-4CB7-A254-99F5EC2C25BF}" srcId="{37DD3921-D869-4E64-B5F2-290011A4F99D}" destId="{B4D1DEE6-1320-42B5-A6ED-3838FA0604AD}" srcOrd="0" destOrd="0" parTransId="{45FFE375-889B-4B7E-9BB4-3082DB9D51B0}" sibTransId="{587C7B5A-9A1B-46EF-881B-CAD4E88079A7}"/>
    <dgm:cxn modelId="{2C48040F-EEF1-4A98-8D2C-A334122C945F}" type="presOf" srcId="{37DD3921-D869-4E64-B5F2-290011A4F99D}" destId="{14D65C3F-D5A9-4A13-99CA-67281FF49B1B}" srcOrd="0" destOrd="0" presId="urn:microsoft.com/office/officeart/2005/8/layout/lProcess3"/>
    <dgm:cxn modelId="{A0FAEFA3-E245-4790-A6A3-AE26F06BE531}" srcId="{AB51EAEA-A739-4D88-BF4F-88C1FCD3A2F0}" destId="{37DD3921-D869-4E64-B5F2-290011A4F99D}" srcOrd="1" destOrd="0" parTransId="{06EA9F7B-0B24-4DDC-A2BB-70DFA095437E}" sibTransId="{9A849DCC-49C4-46CF-B0B5-2A8B7F9E202F}"/>
    <dgm:cxn modelId="{70FDD411-BA5C-45F4-A048-AB480AD842D9}" srcId="{9A5051B5-7A3B-477E-89B0-F58D5EEFCD05}" destId="{440C58D3-2211-4E6A-8EB3-82E9E7255223}" srcOrd="0" destOrd="0" parTransId="{2D0CCBB7-B44C-4AFB-8E27-438BD4AAC3DB}" sibTransId="{D49C63C0-69BE-4D90-BD98-5CD490941303}"/>
    <dgm:cxn modelId="{CBC19ADE-AD76-4E16-9014-CBDE86350A47}" srcId="{AB51EAEA-A739-4D88-BF4F-88C1FCD3A2F0}" destId="{9A5051B5-7A3B-477E-89B0-F58D5EEFCD05}" srcOrd="0" destOrd="0" parTransId="{70889073-28B3-40BA-9556-1B756A0F505B}" sibTransId="{DE30AF9A-854A-4BAF-9DEB-C8CB005A8259}"/>
    <dgm:cxn modelId="{A9FC19EA-C61D-4A4F-BF39-F3D016BA4408}" type="presOf" srcId="{AB51EAEA-A739-4D88-BF4F-88C1FCD3A2F0}" destId="{CB19D6ED-10B9-4D3F-B57D-51BF58B6D8A6}" srcOrd="0" destOrd="0" presId="urn:microsoft.com/office/officeart/2005/8/layout/lProcess3"/>
    <dgm:cxn modelId="{ACF5F7F2-C683-4278-A43E-E3FF33B2003D}" type="presOf" srcId="{9A5051B5-7A3B-477E-89B0-F58D5EEFCD05}" destId="{5DBF994C-BA64-4D34-81A2-00EAACD2FB88}" srcOrd="0" destOrd="0" presId="urn:microsoft.com/office/officeart/2005/8/layout/lProcess3"/>
    <dgm:cxn modelId="{6ABEF3FF-DAF6-4BA0-A7F0-A6FD1608D704}" type="presOf" srcId="{B4D1DEE6-1320-42B5-A6ED-3838FA0604AD}" destId="{B401D727-B54B-484F-A0FC-EE9DE3B21919}" srcOrd="0" destOrd="0" presId="urn:microsoft.com/office/officeart/2005/8/layout/lProcess3"/>
    <dgm:cxn modelId="{6E819A05-20D8-4E64-97C9-442E915D315F}" type="presParOf" srcId="{CB19D6ED-10B9-4D3F-B57D-51BF58B6D8A6}" destId="{22809DE3-AE61-40F2-9CD4-E4DB73C998A7}" srcOrd="0" destOrd="0" presId="urn:microsoft.com/office/officeart/2005/8/layout/lProcess3"/>
    <dgm:cxn modelId="{E55C5A08-0518-40C7-A55A-A37D9E8398E0}" type="presParOf" srcId="{22809DE3-AE61-40F2-9CD4-E4DB73C998A7}" destId="{5DBF994C-BA64-4D34-81A2-00EAACD2FB88}" srcOrd="0" destOrd="0" presId="urn:microsoft.com/office/officeart/2005/8/layout/lProcess3"/>
    <dgm:cxn modelId="{029B97F4-D8AC-44F1-9F16-461BDF1A40ED}" type="presParOf" srcId="{22809DE3-AE61-40F2-9CD4-E4DB73C998A7}" destId="{3770F65C-6D95-4C7B-8676-D121B76E0B1E}" srcOrd="1" destOrd="0" presId="urn:microsoft.com/office/officeart/2005/8/layout/lProcess3"/>
    <dgm:cxn modelId="{5ADA437F-1F5F-44B2-AFDD-863C86FA8215}" type="presParOf" srcId="{22809DE3-AE61-40F2-9CD4-E4DB73C998A7}" destId="{0B505662-B394-4DDA-A10C-76724D3C0FCF}" srcOrd="2" destOrd="0" presId="urn:microsoft.com/office/officeart/2005/8/layout/lProcess3"/>
    <dgm:cxn modelId="{AE37534E-356B-4D1C-855F-7AEB266E307E}" type="presParOf" srcId="{CB19D6ED-10B9-4D3F-B57D-51BF58B6D8A6}" destId="{E44D2846-43BB-4CFB-AF28-367E24261117}" srcOrd="1" destOrd="0" presId="urn:microsoft.com/office/officeart/2005/8/layout/lProcess3"/>
    <dgm:cxn modelId="{3CC07EBE-773E-41C4-8FAF-ED2C61EDEEAB}" type="presParOf" srcId="{CB19D6ED-10B9-4D3F-B57D-51BF58B6D8A6}" destId="{165B30B7-0FE2-44F4-BAFD-07EBABC876E1}" srcOrd="2" destOrd="0" presId="urn:microsoft.com/office/officeart/2005/8/layout/lProcess3"/>
    <dgm:cxn modelId="{E1155325-AB0F-4259-A93C-F453CF519829}" type="presParOf" srcId="{165B30B7-0FE2-44F4-BAFD-07EBABC876E1}" destId="{14D65C3F-D5A9-4A13-99CA-67281FF49B1B}" srcOrd="0" destOrd="0" presId="urn:microsoft.com/office/officeart/2005/8/layout/lProcess3"/>
    <dgm:cxn modelId="{A1D0972A-FA7E-47CC-A0E7-122675668438}" type="presParOf" srcId="{165B30B7-0FE2-44F4-BAFD-07EBABC876E1}" destId="{3B607C3C-46FE-4797-B0F4-210495AC2C92}" srcOrd="1" destOrd="0" presId="urn:microsoft.com/office/officeart/2005/8/layout/lProcess3"/>
    <dgm:cxn modelId="{1715DC9C-D8C9-47D3-92BA-E978AD66AA6A}" type="presParOf" srcId="{165B30B7-0FE2-44F4-BAFD-07EBABC876E1}" destId="{B401D727-B54B-484F-A0FC-EE9DE3B21919}" srcOrd="2" destOrd="0" presId="urn:microsoft.com/office/officeart/2005/8/layout/l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"/>
                    </a14:imgEffect>
                  </a14:imgLayer>
                </a14:imgProps>
              </a:ext>
            </a:extLst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sv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5020" y="1772816"/>
            <a:ext cx="8066158" cy="1872208"/>
          </a:xfrm>
          <a:solidFill>
            <a:schemeClr val="bg1"/>
          </a:solidFill>
          <a:effectLst>
            <a:glow rad="101600">
              <a:srgbClr val="98A7BC">
                <a:alpha val="40000"/>
              </a:srgbClr>
            </a:glow>
          </a:effectLst>
        </p:spPr>
        <p:txBody>
          <a:bodyPr>
            <a:noAutofit/>
          </a:bodyPr>
          <a:lstStyle/>
          <a:p>
            <a:r>
              <a:rPr lang="ru-RU" sz="3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Сравнительный анализ</a:t>
            </a:r>
            <a:r>
              <a:rPr lang="en-US" sz="3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показателей электронного термодатчика на базе Arduino и сервиса Яндекс.Погода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D78B342-34DE-4ABB-9229-BBD28FEC2A5C}"/>
              </a:ext>
            </a:extLst>
          </p:cNvPr>
          <p:cNvSpPr txBox="1"/>
          <p:nvPr/>
        </p:nvSpPr>
        <p:spPr>
          <a:xfrm>
            <a:off x="4644008" y="4581128"/>
            <a:ext cx="3887170" cy="14773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01600">
              <a:srgbClr val="98A7BC">
                <a:alpha val="40000"/>
              </a:srgbClr>
            </a:glow>
          </a:effectLst>
        </p:spPr>
        <p:txBody>
          <a:bodyPr wrap="square" rtlCol="0">
            <a:spAutoFit/>
          </a:bodyPr>
          <a:lstStyle/>
          <a:p>
            <a:r>
              <a:rPr lang="ru-RU" sz="1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Выполнили: </a:t>
            </a:r>
          </a:p>
          <a:p>
            <a:r>
              <a:rPr lang="ru-RU" sz="1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Халатян Арсений, ученик 6 класса</a:t>
            </a:r>
          </a:p>
          <a:p>
            <a:r>
              <a:rPr lang="ru-RU" sz="1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Каверзин Артур, ученик 6 класса</a:t>
            </a:r>
          </a:p>
          <a:p>
            <a:r>
              <a:rPr lang="ru-RU" sz="1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Руководители: </a:t>
            </a:r>
          </a:p>
          <a:p>
            <a:r>
              <a:rPr lang="ru-RU" sz="1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Адамкевичус К.Ю., учитель информатики</a:t>
            </a:r>
          </a:p>
          <a:p>
            <a:r>
              <a:rPr lang="ru-RU" sz="1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Янькова А.В., учитель химии</a:t>
            </a:r>
          </a:p>
        </p:txBody>
      </p:sp>
    </p:spTree>
    <p:extLst>
      <p:ext uri="{BB962C8B-B14F-4D97-AF65-F5344CB8AC3E}">
        <p14:creationId xmlns:p14="http://schemas.microsoft.com/office/powerpoint/2010/main" val="33608246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Игра в тепло - холодно: краткая история прогнозов погоды - 23 марта, 2021  Статьи «Кубань 24»">
            <a:extLst>
              <a:ext uri="{FF2B5EF4-FFF2-40B4-BE49-F238E27FC236}">
                <a16:creationId xmlns:a16="http://schemas.microsoft.com/office/drawing/2014/main" xmlns="" id="{D1D9FD95-AC79-4D80-8676-C329D639AF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812" y="476672"/>
            <a:ext cx="7434376" cy="4956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1">
            <a:extLst>
              <a:ext uri="{FF2B5EF4-FFF2-40B4-BE49-F238E27FC236}">
                <a16:creationId xmlns:a16="http://schemas.microsoft.com/office/drawing/2014/main" xmlns="" id="{BB00082F-1057-4166-B7FF-FB2CEA16DF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400" y="5733256"/>
            <a:ext cx="7715200" cy="706090"/>
          </a:xfrm>
          <a:solidFill>
            <a:schemeClr val="bg1">
              <a:alpha val="95000"/>
            </a:schemeClr>
          </a:solidFill>
        </p:spPr>
        <p:txBody>
          <a:bodyPr>
            <a:normAutofit fontScale="90000"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Роберт </a:t>
            </a:r>
            <a:r>
              <a:rPr lang="ru-RU" b="1" dirty="0" err="1">
                <a:latin typeface="Arial" panose="020B0604020202020204" pitchFamily="34" charset="0"/>
                <a:cs typeface="Arial" panose="020B0604020202020204" pitchFamily="34" charset="0"/>
              </a:rPr>
              <a:t>Фицрой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489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к устроена метеостанция » ЯУстал - Источник Хорошего Настроения">
            <a:extLst>
              <a:ext uri="{FF2B5EF4-FFF2-40B4-BE49-F238E27FC236}">
                <a16:creationId xmlns:a16="http://schemas.microsoft.com/office/drawing/2014/main" xmlns="" id="{D070D150-BCC1-40EA-8EAC-D9433B512D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82" y="729000"/>
            <a:ext cx="7755835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23442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8028368-D8E8-4931-BE61-639CF2E5BF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478" y="3573016"/>
            <a:ext cx="3789040" cy="378904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E0DBF65-BBB2-40FB-90C5-E2F5C05AA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749" y="-10159"/>
            <a:ext cx="6152499" cy="3924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338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5A871343-D45C-4E51-A47A-0D20372C4A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" t="15109" r="9345" b="18410"/>
          <a:stretch/>
        </p:blipFill>
        <p:spPr>
          <a:xfrm>
            <a:off x="144016" y="457063"/>
            <a:ext cx="4032448" cy="31683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F1CED89-62AC-4C4D-B72A-D3DAF1302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653479"/>
            <a:ext cx="4644008" cy="27755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0ECF2F5-BC1D-4EAD-B9B9-8DB6A8B934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780" y="3717032"/>
            <a:ext cx="3960440" cy="297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489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C5626CB-3F5B-4812-97FA-1EDB142198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750">
            <a:off x="433142" y="512236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F045EDE-D05D-4503-BDC3-8B9F86BBC8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3644">
            <a:off x="4440577" y="2895583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25868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FB7ACA8-479F-4499-A6F5-23B1BC70F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207777"/>
            <a:ext cx="4110611" cy="3238952"/>
          </a:xfrm>
          <a:prstGeom prst="rect">
            <a:avLst/>
          </a:prstGeo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2E96650-DF04-44BB-BF3D-F20F6653C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212976"/>
            <a:ext cx="4434139" cy="3325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53274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F2ED5CB-B2A3-4AFF-8D9B-FF07192F31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8249">
            <a:off x="1988761" y="3540366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E6B33E4-D280-4B22-B834-AAFD29953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79384">
            <a:off x="133903" y="443907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04D7127-28A2-49D4-8EE3-93182635105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598">
            <a:off x="4707838" y="443907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95457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3E3A887-FDA9-46CC-A453-D44909F90F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5471">
            <a:off x="313659" y="908056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A2D4779-BA53-4179-ABAE-67878D4195B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815424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54282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55934F6-9549-4BD7-83F7-3BDFA8C77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635">
            <a:off x="147583" y="178954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5BCF3AAD-E701-4AE0-AF32-C81920D6A6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8013">
            <a:off x="4732612" y="546602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60F8A37F-4CDC-4BEA-AA38-7F14F9AD93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48488">
            <a:off x="2317284" y="3349074"/>
            <a:ext cx="4320000" cy="324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435081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5C9CD892-88AE-49ED-ADDA-4D4DB6C01F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5328339"/>
              </p:ext>
            </p:extLst>
          </p:nvPr>
        </p:nvGraphicFramePr>
        <p:xfrm>
          <a:off x="1295636" y="1160750"/>
          <a:ext cx="6552727" cy="4536499"/>
        </p:xfrm>
        <a:graphic>
          <a:graphicData uri="http://schemas.openxmlformats.org/drawingml/2006/table">
            <a:tbl>
              <a:tblPr/>
              <a:tblGrid>
                <a:gridCol w="807524">
                  <a:extLst>
                    <a:ext uri="{9D8B030D-6E8A-4147-A177-3AD203B41FA5}">
                      <a16:colId xmlns:a16="http://schemas.microsoft.com/office/drawing/2014/main" xmlns="" val="39055283"/>
                    </a:ext>
                  </a:extLst>
                </a:gridCol>
                <a:gridCol w="1148199">
                  <a:extLst>
                    <a:ext uri="{9D8B030D-6E8A-4147-A177-3AD203B41FA5}">
                      <a16:colId xmlns:a16="http://schemas.microsoft.com/office/drawing/2014/main" xmlns="" val="3131720585"/>
                    </a:ext>
                  </a:extLst>
                </a:gridCol>
                <a:gridCol w="807524">
                  <a:extLst>
                    <a:ext uri="{9D8B030D-6E8A-4147-A177-3AD203B41FA5}">
                      <a16:colId xmlns:a16="http://schemas.microsoft.com/office/drawing/2014/main" xmlns="" val="2724066082"/>
                    </a:ext>
                  </a:extLst>
                </a:gridCol>
                <a:gridCol w="942113">
                  <a:extLst>
                    <a:ext uri="{9D8B030D-6E8A-4147-A177-3AD203B41FA5}">
                      <a16:colId xmlns:a16="http://schemas.microsoft.com/office/drawing/2014/main" xmlns="" val="2692488035"/>
                    </a:ext>
                  </a:extLst>
                </a:gridCol>
                <a:gridCol w="1804314">
                  <a:extLst>
                    <a:ext uri="{9D8B030D-6E8A-4147-A177-3AD203B41FA5}">
                      <a16:colId xmlns:a16="http://schemas.microsoft.com/office/drawing/2014/main" xmlns="" val="2127826415"/>
                    </a:ext>
                  </a:extLst>
                </a:gridCol>
                <a:gridCol w="1043053">
                  <a:extLst>
                    <a:ext uri="{9D8B030D-6E8A-4147-A177-3AD203B41FA5}">
                      <a16:colId xmlns:a16="http://schemas.microsoft.com/office/drawing/2014/main" xmlns="" val="4207354569"/>
                    </a:ext>
                  </a:extLst>
                </a:gridCol>
              </a:tblGrid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Дата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Время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Датчик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Яндекс.Погода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Разница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552142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10:45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118128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12:00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33778404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18:05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65801339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7:05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59949887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10:45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09486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12:00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4443093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18:05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71022153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7:05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783260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10:45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188933"/>
                  </a:ext>
                </a:extLst>
              </a:tr>
              <a:tr h="4124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12.02.2024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12:00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-18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shade val="8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96516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94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7AB60A9C-C7A5-4D89-B7A6-27F953EF0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0" y="0"/>
            <a:ext cx="4312194" cy="3553428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4416C001-6501-4C30-B7B3-ABB67B448E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8520" y="2996951"/>
            <a:ext cx="5112568" cy="3967352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05E51957-7BCE-4D8C-B7EA-6A6389DCDA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3968" y="0"/>
            <a:ext cx="4932040" cy="3321300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5628CAEC-59F3-4047-A82E-D6F433F7EE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6625"/>
          <a:stretch/>
        </p:blipFill>
        <p:spPr>
          <a:xfrm>
            <a:off x="4819447" y="3321300"/>
            <a:ext cx="4324553" cy="3536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291970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A429EB97-3A2E-4AC5-AF83-B979E725AB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6222" y="0"/>
            <a:ext cx="8991555" cy="34463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261CF79-B36F-4977-948D-FE1AE228F2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6222" y="3429000"/>
            <a:ext cx="8991555" cy="3521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241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AF33020-5A4C-44B1-9EE8-1A939CF49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752" y="1914181"/>
            <a:ext cx="9036496" cy="302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700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2026340"/>
            <a:ext cx="7202587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42913" algn="just"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19 веке развитие систем прогнозирования и моделирования атмосферы стало революционным. Однако эта революция потребовала громадных усилий самых талантливых математиков 20 века, а также неисчерпаемых инвестиций в аппаратно-программное обеспечение.</a:t>
            </a:r>
          </a:p>
        </p:txBody>
      </p:sp>
    </p:spTree>
    <p:extLst>
      <p:ext uri="{BB962C8B-B14F-4D97-AF65-F5344CB8AC3E}">
        <p14:creationId xmlns:p14="http://schemas.microsoft.com/office/powerpoint/2010/main" val="3918683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1988840"/>
            <a:ext cx="7202587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42913" algn="just"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Подобрав подходящие компоненты, был изготовлен прибор для измерения температуры с использованием управляющей платы Arduino UNO. Изучив существующие компоненты, стало понятно, что можно усовершенствовать устройство и изготовить полноценную метеостанцию.</a:t>
            </a:r>
          </a:p>
        </p:txBody>
      </p:sp>
    </p:spTree>
    <p:extLst>
      <p:ext uri="{BB962C8B-B14F-4D97-AF65-F5344CB8AC3E}">
        <p14:creationId xmlns:p14="http://schemas.microsoft.com/office/powerpoint/2010/main" val="1793524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2026340"/>
            <a:ext cx="7202587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42913" algn="just"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Были изучены научные статьи о метеостанциях, благодаря чему датчик температуры размещён с учетом требований, предъявляемых к установке, для более точных измерений. Измерения вносились в таблицу, при помощи которой удалось построить графики и сравнить разницу в показаниях температуры.</a:t>
            </a:r>
          </a:p>
        </p:txBody>
      </p:sp>
    </p:spTree>
    <p:extLst>
      <p:ext uri="{BB962C8B-B14F-4D97-AF65-F5344CB8AC3E}">
        <p14:creationId xmlns:p14="http://schemas.microsoft.com/office/powerpoint/2010/main" val="18829797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1997424"/>
            <a:ext cx="7202587" cy="326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indent="442913" algn="just">
              <a:lnSpc>
                <a:spcPct val="150000"/>
              </a:lnSpc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Показания температуры у термодатчика отличается от температуры сервиса Яндекс.Погода. Учитывая, что у датчика погрешность составляет ±0,5 С° можно сказать, что его показания более точные. Разность значений показаний температур между датчиком и сервисом Яндекс.Погода в среднем составляет 2,62. Однако, в некоторые дни разница составляла более 8 С°.</a:t>
            </a:r>
          </a:p>
        </p:txBody>
      </p:sp>
    </p:spTree>
    <p:extLst>
      <p:ext uri="{BB962C8B-B14F-4D97-AF65-F5344CB8AC3E}">
        <p14:creationId xmlns:p14="http://schemas.microsoft.com/office/powerpoint/2010/main" val="3637424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Перспективы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1990815"/>
            <a:ext cx="7202587" cy="3266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добавить датчики влажности, давления, скорости ветра, дождя и т.д.;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подключить метеостанцию к интернету;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разработать специального бота для мессенджеров, с функцией автоматической отправки сообщений о погоде и другой информацией, например об актированных днях.</a:t>
            </a:r>
          </a:p>
        </p:txBody>
      </p:sp>
    </p:spTree>
    <p:extLst>
      <p:ext uri="{BB962C8B-B14F-4D97-AF65-F5344CB8AC3E}">
        <p14:creationId xmlns:p14="http://schemas.microsoft.com/office/powerpoint/2010/main" val="2631746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Цель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3078351"/>
            <a:ext cx="720258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588" indent="-1588" algn="ctr">
              <a:buNone/>
            </a:pP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Сравнить показания температуры датчика на базе Arduino и сервиса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Яндекс.Погода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79109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Задачи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827584" y="1916832"/>
            <a:ext cx="7202587" cy="3728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Изучить литературу по данной теме;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Сконструировать прибор для измерения температуры с использованием управляющей платы Arduino UNO;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Подобрать условия размещения датчика и провести измерения температуры в течении определенного срока;</a:t>
            </a:r>
          </a:p>
          <a:p>
            <a:pPr marL="457200" lvl="0" indent="-457200" algn="just">
              <a:lnSpc>
                <a:spcPct val="150000"/>
              </a:lnSpc>
              <a:buFont typeface="+mj-lt"/>
              <a:buAutoNum type="arabicPeriod"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Сравнить показания температуры изготовленного прибора и онлайн сервиса </a:t>
            </a:r>
            <a:r>
              <a:rPr lang="ru-RU" sz="2000" dirty="0" err="1">
                <a:latin typeface="Arial" panose="020B0604020202020204" pitchFamily="34" charset="0"/>
                <a:cs typeface="Arial" panose="020B0604020202020204" pitchFamily="34" charset="0"/>
              </a:rPr>
              <a:t>Яндекс.Погода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121046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xmlns="" id="{37601A4D-DF7C-4EFB-A5CB-27E36EAC21F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5050551"/>
              </p:ext>
            </p:extLst>
          </p:nvPr>
        </p:nvGraphicFramePr>
        <p:xfrm>
          <a:off x="287524" y="872716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36601620"/>
      </p:ext>
    </p:extLst>
  </p:cSld>
  <p:clrMapOvr>
    <a:masterClrMapping/>
  </p:clrMapOvr>
  <p:transition spd="med">
    <p:pull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Гипотеза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Температура, измеряемая датчиком не совпадает с показаниями сервиса </a:t>
            </a:r>
            <a:r>
              <a:rPr lang="ru-RU" dirty="0" err="1">
                <a:latin typeface="Arial" panose="020B0604020202020204" pitchFamily="34" charset="0"/>
                <a:cs typeface="Arial" panose="020B0604020202020204" pitchFamily="34" charset="0"/>
              </a:rPr>
              <a:t>Яндекс.Погода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09456862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86AB90B-7594-488E-95A9-3388CD2BC12A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Методы исследования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3B9FEF4-1E4D-4DFD-87B2-BADC4A2B251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1">
              <a:alpha val="95000"/>
            </a:schemeClr>
          </a:solidFill>
        </p:spPr>
        <p:txBody>
          <a:bodyPr/>
          <a:lstStyle/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0363" indent="442913">
              <a:buNone/>
            </a:pP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56DEB61-E818-49A9-B4B7-8EE50322F80B}"/>
              </a:ext>
            </a:extLst>
          </p:cNvPr>
          <p:cNvSpPr txBox="1"/>
          <p:nvPr/>
        </p:nvSpPr>
        <p:spPr>
          <a:xfrm>
            <a:off x="970706" y="2276872"/>
            <a:ext cx="7202587" cy="25687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работа с литературой, интернет-источниками, средствами массовой информации;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наблюдение за погодой на протяжении 4-х недель;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сопоставительный анализ полученных данных;</a:t>
            </a:r>
          </a:p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анализ результатов, обобщение. </a:t>
            </a:r>
          </a:p>
        </p:txBody>
      </p:sp>
    </p:spTree>
    <p:extLst>
      <p:ext uri="{BB962C8B-B14F-4D97-AF65-F5344CB8AC3E}">
        <p14:creationId xmlns:p14="http://schemas.microsoft.com/office/powerpoint/2010/main" val="358978483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Шаманы собрались призывать дождь в места лесных пожаров в Сибири » Запад24">
            <a:extLst>
              <a:ext uri="{FF2B5EF4-FFF2-40B4-BE49-F238E27FC236}">
                <a16:creationId xmlns:a16="http://schemas.microsoft.com/office/drawing/2014/main" xmlns="" id="{CE2A2EC4-3B66-4DE9-BAB2-97A61BB20D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67" y="729000"/>
            <a:ext cx="8105065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04243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Жизнь моряков на старинных кораблях: каково жилось в эпоху Великих  открытий? | Путешествия, туризм, наука | Дзен">
            <a:extLst>
              <a:ext uri="{FF2B5EF4-FFF2-40B4-BE49-F238E27FC236}">
                <a16:creationId xmlns:a16="http://schemas.microsoft.com/office/drawing/2014/main" xmlns="" id="{2B561A73-009D-4021-BFF2-0EB512C151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81" y="729000"/>
            <a:ext cx="7781837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1491199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416</Words>
  <Application>Microsoft Office PowerPoint</Application>
  <PresentationFormat>Экран (4:3)</PresentationFormat>
  <Paragraphs>114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Verdana</vt:lpstr>
      <vt:lpstr>Тема Office</vt:lpstr>
      <vt:lpstr>Сравнительный анализ показателей электронного термодатчика на базе Arduino и сервиса Яндекс.Погода</vt:lpstr>
      <vt:lpstr>Презентация PowerPoint</vt:lpstr>
      <vt:lpstr>Цель</vt:lpstr>
      <vt:lpstr>Задачи</vt:lpstr>
      <vt:lpstr>Презентация PowerPoint</vt:lpstr>
      <vt:lpstr>Гипотеза</vt:lpstr>
      <vt:lpstr>Методы исследования</vt:lpstr>
      <vt:lpstr>Презентация PowerPoint</vt:lpstr>
      <vt:lpstr>Презентация PowerPoint</vt:lpstr>
      <vt:lpstr>Роберт Фицрой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Заключение</vt:lpstr>
      <vt:lpstr>Заключение</vt:lpstr>
      <vt:lpstr>Заключение</vt:lpstr>
      <vt:lpstr>Заключение</vt:lpstr>
      <vt:lpstr>Перспективы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макета  «Умная теплица»</dc:title>
  <dc:creator>User</dc:creator>
  <cp:lastModifiedBy>Учитель</cp:lastModifiedBy>
  <cp:revision>32</cp:revision>
  <dcterms:created xsi:type="dcterms:W3CDTF">2023-02-16T00:04:43Z</dcterms:created>
  <dcterms:modified xsi:type="dcterms:W3CDTF">2025-02-24T06:11:10Z</dcterms:modified>
</cp:coreProperties>
</file>