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9" r:id="rId8"/>
    <p:sldId id="270" r:id="rId9"/>
    <p:sldId id="272" r:id="rId10"/>
    <p:sldId id="271" r:id="rId11"/>
    <p:sldId id="273" r:id="rId12"/>
    <p:sldId id="274" r:id="rId13"/>
    <p:sldId id="275" r:id="rId14"/>
    <p:sldId id="276" r:id="rId15"/>
    <p:sldId id="277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51EAEA-A739-4D88-BF4F-88C1FCD3A2F0}" type="doc">
      <dgm:prSet loTypeId="urn:microsoft.com/office/officeart/2005/8/layout/l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5051B5-7A3B-477E-89B0-F58D5EEFCD05}">
      <dgm:prSet phldrT="[Текст]"/>
      <dgm:spPr/>
      <dgm:t>
        <a:bodyPr/>
        <a:lstStyle/>
        <a:p>
          <a:r>
            <a:rPr lang="ru-RU" b="1" dirty="0"/>
            <a:t>Предмет исследования</a:t>
          </a:r>
          <a:endParaRPr lang="ru-RU" dirty="0"/>
        </a:p>
      </dgm:t>
    </dgm:pt>
    <dgm:pt modelId="{70889073-28B3-40BA-9556-1B756A0F505B}" type="parTrans" cxnId="{CBC19ADE-AD76-4E16-9014-CBDE86350A47}">
      <dgm:prSet/>
      <dgm:spPr/>
      <dgm:t>
        <a:bodyPr/>
        <a:lstStyle/>
        <a:p>
          <a:endParaRPr lang="ru-RU"/>
        </a:p>
      </dgm:t>
    </dgm:pt>
    <dgm:pt modelId="{DE30AF9A-854A-4BAF-9DEB-C8CB005A8259}" type="sibTrans" cxnId="{CBC19ADE-AD76-4E16-9014-CBDE86350A47}">
      <dgm:prSet/>
      <dgm:spPr/>
      <dgm:t>
        <a:bodyPr/>
        <a:lstStyle/>
        <a:p>
          <a:endParaRPr lang="ru-RU"/>
        </a:p>
      </dgm:t>
    </dgm:pt>
    <dgm:pt modelId="{440C58D3-2211-4E6A-8EB3-82E9E7255223}">
      <dgm:prSet phldrT="[Текст]"/>
      <dgm:spPr/>
      <dgm:t>
        <a:bodyPr/>
        <a:lstStyle/>
        <a:p>
          <a:r>
            <a:rPr lang="ru-RU" dirty="0"/>
            <a:t>Теплица</a:t>
          </a:r>
        </a:p>
      </dgm:t>
    </dgm:pt>
    <dgm:pt modelId="{2D0CCBB7-B44C-4AFB-8E27-438BD4AAC3DB}" type="parTrans" cxnId="{70FDD411-BA5C-45F4-A048-AB480AD842D9}">
      <dgm:prSet/>
      <dgm:spPr/>
      <dgm:t>
        <a:bodyPr/>
        <a:lstStyle/>
        <a:p>
          <a:endParaRPr lang="ru-RU"/>
        </a:p>
      </dgm:t>
    </dgm:pt>
    <dgm:pt modelId="{D49C63C0-69BE-4D90-BD98-5CD490941303}" type="sibTrans" cxnId="{70FDD411-BA5C-45F4-A048-AB480AD842D9}">
      <dgm:prSet/>
      <dgm:spPr/>
      <dgm:t>
        <a:bodyPr/>
        <a:lstStyle/>
        <a:p>
          <a:endParaRPr lang="ru-RU"/>
        </a:p>
      </dgm:t>
    </dgm:pt>
    <dgm:pt modelId="{37DD3921-D869-4E64-B5F2-290011A4F99D}">
      <dgm:prSet phldrT="[Текст]"/>
      <dgm:spPr/>
      <dgm:t>
        <a:bodyPr/>
        <a:lstStyle/>
        <a:p>
          <a:r>
            <a:rPr lang="ru-RU" b="1" dirty="0"/>
            <a:t>Объект исследования</a:t>
          </a:r>
          <a:endParaRPr lang="ru-RU" dirty="0"/>
        </a:p>
      </dgm:t>
    </dgm:pt>
    <dgm:pt modelId="{06EA9F7B-0B24-4DDC-A2BB-70DFA095437E}" type="parTrans" cxnId="{A0FAEFA3-E245-4790-A6A3-AE26F06BE531}">
      <dgm:prSet/>
      <dgm:spPr/>
      <dgm:t>
        <a:bodyPr/>
        <a:lstStyle/>
        <a:p>
          <a:endParaRPr lang="ru-RU"/>
        </a:p>
      </dgm:t>
    </dgm:pt>
    <dgm:pt modelId="{9A849DCC-49C4-46CF-B0B5-2A8B7F9E202F}" type="sibTrans" cxnId="{A0FAEFA3-E245-4790-A6A3-AE26F06BE531}">
      <dgm:prSet/>
      <dgm:spPr/>
      <dgm:t>
        <a:bodyPr/>
        <a:lstStyle/>
        <a:p>
          <a:endParaRPr lang="ru-RU"/>
        </a:p>
      </dgm:t>
    </dgm:pt>
    <dgm:pt modelId="{B4D1DEE6-1320-42B5-A6ED-3838FA0604AD}">
      <dgm:prSet phldrT="[Текст]"/>
      <dgm:spPr/>
      <dgm:t>
        <a:bodyPr/>
        <a:lstStyle/>
        <a:p>
          <a:r>
            <a:rPr lang="ru-RU" dirty="0"/>
            <a:t>Комфортные условия для роста и развития растений в теплице</a:t>
          </a:r>
        </a:p>
      </dgm:t>
    </dgm:pt>
    <dgm:pt modelId="{45FFE375-889B-4B7E-9BB4-3082DB9D51B0}" type="parTrans" cxnId="{FDAFDBC0-71CD-4CB7-A254-99F5EC2C25BF}">
      <dgm:prSet/>
      <dgm:spPr/>
      <dgm:t>
        <a:bodyPr/>
        <a:lstStyle/>
        <a:p>
          <a:endParaRPr lang="ru-RU"/>
        </a:p>
      </dgm:t>
    </dgm:pt>
    <dgm:pt modelId="{587C7B5A-9A1B-46EF-881B-CAD4E88079A7}" type="sibTrans" cxnId="{FDAFDBC0-71CD-4CB7-A254-99F5EC2C25BF}">
      <dgm:prSet/>
      <dgm:spPr/>
      <dgm:t>
        <a:bodyPr/>
        <a:lstStyle/>
        <a:p>
          <a:endParaRPr lang="ru-RU"/>
        </a:p>
      </dgm:t>
    </dgm:pt>
    <dgm:pt modelId="{CB19D6ED-10B9-4D3F-B57D-51BF58B6D8A6}" type="pres">
      <dgm:prSet presAssocID="{AB51EAEA-A739-4D88-BF4F-88C1FCD3A2F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809DE3-AE61-40F2-9CD4-E4DB73C998A7}" type="pres">
      <dgm:prSet presAssocID="{9A5051B5-7A3B-477E-89B0-F58D5EEFCD05}" presName="horFlow" presStyleCnt="0"/>
      <dgm:spPr/>
    </dgm:pt>
    <dgm:pt modelId="{5DBF994C-BA64-4D34-81A2-00EAACD2FB88}" type="pres">
      <dgm:prSet presAssocID="{9A5051B5-7A3B-477E-89B0-F58D5EEFCD05}" presName="bigChev" presStyleLbl="node1" presStyleIdx="0" presStyleCnt="2"/>
      <dgm:spPr/>
      <dgm:t>
        <a:bodyPr/>
        <a:lstStyle/>
        <a:p>
          <a:endParaRPr lang="ru-RU"/>
        </a:p>
      </dgm:t>
    </dgm:pt>
    <dgm:pt modelId="{3770F65C-6D95-4C7B-8676-D121B76E0B1E}" type="pres">
      <dgm:prSet presAssocID="{2D0CCBB7-B44C-4AFB-8E27-438BD4AAC3DB}" presName="parTrans" presStyleCnt="0"/>
      <dgm:spPr/>
    </dgm:pt>
    <dgm:pt modelId="{0B505662-B394-4DDA-A10C-76724D3C0FCF}" type="pres">
      <dgm:prSet presAssocID="{440C58D3-2211-4E6A-8EB3-82E9E7255223}" presName="node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D2846-43BB-4CFB-AF28-367E24261117}" type="pres">
      <dgm:prSet presAssocID="{9A5051B5-7A3B-477E-89B0-F58D5EEFCD05}" presName="vSp" presStyleCnt="0"/>
      <dgm:spPr/>
    </dgm:pt>
    <dgm:pt modelId="{165B30B7-0FE2-44F4-BAFD-07EBABC876E1}" type="pres">
      <dgm:prSet presAssocID="{37DD3921-D869-4E64-B5F2-290011A4F99D}" presName="horFlow" presStyleCnt="0"/>
      <dgm:spPr/>
    </dgm:pt>
    <dgm:pt modelId="{14D65C3F-D5A9-4A13-99CA-67281FF49B1B}" type="pres">
      <dgm:prSet presAssocID="{37DD3921-D869-4E64-B5F2-290011A4F99D}" presName="bigChev" presStyleLbl="node1" presStyleIdx="1" presStyleCnt="2"/>
      <dgm:spPr/>
      <dgm:t>
        <a:bodyPr/>
        <a:lstStyle/>
        <a:p>
          <a:endParaRPr lang="ru-RU"/>
        </a:p>
      </dgm:t>
    </dgm:pt>
    <dgm:pt modelId="{3B607C3C-46FE-4797-B0F4-210495AC2C92}" type="pres">
      <dgm:prSet presAssocID="{45FFE375-889B-4B7E-9BB4-3082DB9D51B0}" presName="parTrans" presStyleCnt="0"/>
      <dgm:spPr/>
    </dgm:pt>
    <dgm:pt modelId="{B401D727-B54B-484F-A0FC-EE9DE3B21919}" type="pres">
      <dgm:prSet presAssocID="{B4D1DEE6-1320-42B5-A6ED-3838FA0604AD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946443-D760-47A9-B4B7-0F0B8163A230}" type="presOf" srcId="{440C58D3-2211-4E6A-8EB3-82E9E7255223}" destId="{0B505662-B394-4DDA-A10C-76724D3C0FCF}" srcOrd="0" destOrd="0" presId="urn:microsoft.com/office/officeart/2005/8/layout/lProcess3"/>
    <dgm:cxn modelId="{FDAFDBC0-71CD-4CB7-A254-99F5EC2C25BF}" srcId="{37DD3921-D869-4E64-B5F2-290011A4F99D}" destId="{B4D1DEE6-1320-42B5-A6ED-3838FA0604AD}" srcOrd="0" destOrd="0" parTransId="{45FFE375-889B-4B7E-9BB4-3082DB9D51B0}" sibTransId="{587C7B5A-9A1B-46EF-881B-CAD4E88079A7}"/>
    <dgm:cxn modelId="{2C48040F-EEF1-4A98-8D2C-A334122C945F}" type="presOf" srcId="{37DD3921-D869-4E64-B5F2-290011A4F99D}" destId="{14D65C3F-D5A9-4A13-99CA-67281FF49B1B}" srcOrd="0" destOrd="0" presId="urn:microsoft.com/office/officeart/2005/8/layout/lProcess3"/>
    <dgm:cxn modelId="{A0FAEFA3-E245-4790-A6A3-AE26F06BE531}" srcId="{AB51EAEA-A739-4D88-BF4F-88C1FCD3A2F0}" destId="{37DD3921-D869-4E64-B5F2-290011A4F99D}" srcOrd="1" destOrd="0" parTransId="{06EA9F7B-0B24-4DDC-A2BB-70DFA095437E}" sibTransId="{9A849DCC-49C4-46CF-B0B5-2A8B7F9E202F}"/>
    <dgm:cxn modelId="{70FDD411-BA5C-45F4-A048-AB480AD842D9}" srcId="{9A5051B5-7A3B-477E-89B0-F58D5EEFCD05}" destId="{440C58D3-2211-4E6A-8EB3-82E9E7255223}" srcOrd="0" destOrd="0" parTransId="{2D0CCBB7-B44C-4AFB-8E27-438BD4AAC3DB}" sibTransId="{D49C63C0-69BE-4D90-BD98-5CD490941303}"/>
    <dgm:cxn modelId="{CBC19ADE-AD76-4E16-9014-CBDE86350A47}" srcId="{AB51EAEA-A739-4D88-BF4F-88C1FCD3A2F0}" destId="{9A5051B5-7A3B-477E-89B0-F58D5EEFCD05}" srcOrd="0" destOrd="0" parTransId="{70889073-28B3-40BA-9556-1B756A0F505B}" sibTransId="{DE30AF9A-854A-4BAF-9DEB-C8CB005A8259}"/>
    <dgm:cxn modelId="{A9FC19EA-C61D-4A4F-BF39-F3D016BA4408}" type="presOf" srcId="{AB51EAEA-A739-4D88-BF4F-88C1FCD3A2F0}" destId="{CB19D6ED-10B9-4D3F-B57D-51BF58B6D8A6}" srcOrd="0" destOrd="0" presId="urn:microsoft.com/office/officeart/2005/8/layout/lProcess3"/>
    <dgm:cxn modelId="{ACF5F7F2-C683-4278-A43E-E3FF33B2003D}" type="presOf" srcId="{9A5051B5-7A3B-477E-89B0-F58D5EEFCD05}" destId="{5DBF994C-BA64-4D34-81A2-00EAACD2FB88}" srcOrd="0" destOrd="0" presId="urn:microsoft.com/office/officeart/2005/8/layout/lProcess3"/>
    <dgm:cxn modelId="{6ABEF3FF-DAF6-4BA0-A7F0-A6FD1608D704}" type="presOf" srcId="{B4D1DEE6-1320-42B5-A6ED-3838FA0604AD}" destId="{B401D727-B54B-484F-A0FC-EE9DE3B21919}" srcOrd="0" destOrd="0" presId="urn:microsoft.com/office/officeart/2005/8/layout/lProcess3"/>
    <dgm:cxn modelId="{6E819A05-20D8-4E64-97C9-442E915D315F}" type="presParOf" srcId="{CB19D6ED-10B9-4D3F-B57D-51BF58B6D8A6}" destId="{22809DE3-AE61-40F2-9CD4-E4DB73C998A7}" srcOrd="0" destOrd="0" presId="urn:microsoft.com/office/officeart/2005/8/layout/lProcess3"/>
    <dgm:cxn modelId="{E55C5A08-0518-40C7-A55A-A37D9E8398E0}" type="presParOf" srcId="{22809DE3-AE61-40F2-9CD4-E4DB73C998A7}" destId="{5DBF994C-BA64-4D34-81A2-00EAACD2FB88}" srcOrd="0" destOrd="0" presId="urn:microsoft.com/office/officeart/2005/8/layout/lProcess3"/>
    <dgm:cxn modelId="{029B97F4-D8AC-44F1-9F16-461BDF1A40ED}" type="presParOf" srcId="{22809DE3-AE61-40F2-9CD4-E4DB73C998A7}" destId="{3770F65C-6D95-4C7B-8676-D121B76E0B1E}" srcOrd="1" destOrd="0" presId="urn:microsoft.com/office/officeart/2005/8/layout/lProcess3"/>
    <dgm:cxn modelId="{5ADA437F-1F5F-44B2-AFDD-863C86FA8215}" type="presParOf" srcId="{22809DE3-AE61-40F2-9CD4-E4DB73C998A7}" destId="{0B505662-B394-4DDA-A10C-76724D3C0FCF}" srcOrd="2" destOrd="0" presId="urn:microsoft.com/office/officeart/2005/8/layout/lProcess3"/>
    <dgm:cxn modelId="{AE37534E-356B-4D1C-855F-7AEB266E307E}" type="presParOf" srcId="{CB19D6ED-10B9-4D3F-B57D-51BF58B6D8A6}" destId="{E44D2846-43BB-4CFB-AF28-367E24261117}" srcOrd="1" destOrd="0" presId="urn:microsoft.com/office/officeart/2005/8/layout/lProcess3"/>
    <dgm:cxn modelId="{3CC07EBE-773E-41C4-8FAF-ED2C61EDEEAB}" type="presParOf" srcId="{CB19D6ED-10B9-4D3F-B57D-51BF58B6D8A6}" destId="{165B30B7-0FE2-44F4-BAFD-07EBABC876E1}" srcOrd="2" destOrd="0" presId="urn:microsoft.com/office/officeart/2005/8/layout/lProcess3"/>
    <dgm:cxn modelId="{E1155325-AB0F-4259-A93C-F453CF519829}" type="presParOf" srcId="{165B30B7-0FE2-44F4-BAFD-07EBABC876E1}" destId="{14D65C3F-D5A9-4A13-99CA-67281FF49B1B}" srcOrd="0" destOrd="0" presId="urn:microsoft.com/office/officeart/2005/8/layout/lProcess3"/>
    <dgm:cxn modelId="{A1D0972A-FA7E-47CC-A0E7-122675668438}" type="presParOf" srcId="{165B30B7-0FE2-44F4-BAFD-07EBABC876E1}" destId="{3B607C3C-46FE-4797-B0F4-210495AC2C92}" srcOrd="1" destOrd="0" presId="urn:microsoft.com/office/officeart/2005/8/layout/lProcess3"/>
    <dgm:cxn modelId="{1715DC9C-D8C9-47D3-92BA-E978AD66AA6A}" type="presParOf" srcId="{165B30B7-0FE2-44F4-BAFD-07EBABC876E1}" destId="{B401D727-B54B-484F-A0FC-EE9DE3B21919}" srcOrd="2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BF994C-BA64-4D34-81A2-00EAACD2FB88}">
      <dsp:nvSpPr>
        <dsp:cNvPr id="0" name=""/>
        <dsp:cNvSpPr/>
      </dsp:nvSpPr>
      <dsp:spPr>
        <a:xfrm>
          <a:off x="2510" y="400188"/>
          <a:ext cx="5037606" cy="20150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24130" rIns="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/>
            <a:t>Предмет исследования</a:t>
          </a:r>
          <a:endParaRPr lang="ru-RU" sz="3800" kern="1200" dirty="0"/>
        </a:p>
      </dsp:txBody>
      <dsp:txXfrm>
        <a:off x="1010031" y="400188"/>
        <a:ext cx="3022564" cy="2015042"/>
      </dsp:txXfrm>
    </dsp:sp>
    <dsp:sp modelId="{0B505662-B394-4DDA-A10C-76724D3C0FCF}">
      <dsp:nvSpPr>
        <dsp:cNvPr id="0" name=""/>
        <dsp:cNvSpPr/>
      </dsp:nvSpPr>
      <dsp:spPr>
        <a:xfrm>
          <a:off x="4385228" y="571467"/>
          <a:ext cx="4181213" cy="167248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Теплица</a:t>
          </a:r>
        </a:p>
      </dsp:txBody>
      <dsp:txXfrm>
        <a:off x="5221471" y="571467"/>
        <a:ext cx="2508728" cy="1672485"/>
      </dsp:txXfrm>
    </dsp:sp>
    <dsp:sp modelId="{14D65C3F-D5A9-4A13-99CA-67281FF49B1B}">
      <dsp:nvSpPr>
        <dsp:cNvPr id="0" name=""/>
        <dsp:cNvSpPr/>
      </dsp:nvSpPr>
      <dsp:spPr>
        <a:xfrm>
          <a:off x="2510" y="2697336"/>
          <a:ext cx="5037606" cy="20150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24130" rIns="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/>
            <a:t>Объект исследования</a:t>
          </a:r>
          <a:endParaRPr lang="ru-RU" sz="3800" kern="1200" dirty="0"/>
        </a:p>
      </dsp:txBody>
      <dsp:txXfrm>
        <a:off x="1010031" y="2697336"/>
        <a:ext cx="3022564" cy="2015042"/>
      </dsp:txXfrm>
    </dsp:sp>
    <dsp:sp modelId="{B401D727-B54B-484F-A0FC-EE9DE3B21919}">
      <dsp:nvSpPr>
        <dsp:cNvPr id="0" name=""/>
        <dsp:cNvSpPr/>
      </dsp:nvSpPr>
      <dsp:spPr>
        <a:xfrm>
          <a:off x="4385228" y="2868615"/>
          <a:ext cx="4181213" cy="167248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Комфортные условия для роста и развития растений в теплице</a:t>
          </a:r>
        </a:p>
      </dsp:txBody>
      <dsp:txXfrm>
        <a:off x="5221471" y="2868615"/>
        <a:ext cx="2508728" cy="16724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8134672" cy="1902073"/>
          </a:xfrm>
        </p:spPr>
        <p:txBody>
          <a:bodyPr>
            <a:normAutofit/>
          </a:bodyPr>
          <a:lstStyle/>
          <a:p>
            <a:r>
              <a:rPr lang="ru-RU" sz="5400" b="1" dirty="0">
                <a:ln w="1016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Изготовление макета </a:t>
            </a:r>
            <a:br>
              <a:rPr lang="ru-RU" sz="5400" b="1" dirty="0">
                <a:ln w="1016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>
                <a:ln w="1016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«Умная теплица»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D78B342-34DE-4ABB-9229-BBD28FEC2A5C}"/>
              </a:ext>
            </a:extLst>
          </p:cNvPr>
          <p:cNvSpPr txBox="1"/>
          <p:nvPr/>
        </p:nvSpPr>
        <p:spPr>
          <a:xfrm>
            <a:off x="5508104" y="5157192"/>
            <a:ext cx="294349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b="1" dirty="0"/>
              <a:t>Выполнил:</a:t>
            </a:r>
            <a:r>
              <a:rPr lang="ru-RU" sz="1400" dirty="0"/>
              <a:t> </a:t>
            </a:r>
          </a:p>
          <a:p>
            <a:pPr algn="r"/>
            <a:r>
              <a:rPr lang="ru-RU" sz="1400" dirty="0"/>
              <a:t>Ученик 8 класса, Ионов Иннокентий</a:t>
            </a:r>
          </a:p>
          <a:p>
            <a:pPr algn="r"/>
            <a:r>
              <a:rPr lang="ru-RU" sz="1400" b="1" dirty="0"/>
              <a:t>Руководители: </a:t>
            </a:r>
          </a:p>
          <a:p>
            <a:pPr algn="r"/>
            <a:r>
              <a:rPr lang="ru-RU" sz="1400" dirty="0"/>
              <a:t>Киселева О.В.</a:t>
            </a:r>
          </a:p>
          <a:p>
            <a:pPr algn="r"/>
            <a:r>
              <a:rPr lang="ru-RU" sz="1400" dirty="0" err="1"/>
              <a:t>Адамкевичус</a:t>
            </a:r>
            <a:r>
              <a:rPr lang="ru-RU" sz="1400" dirty="0"/>
              <a:t> К.Ю.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82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488832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068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7" t="31078" r="35825" b="35476"/>
          <a:stretch/>
        </p:blipFill>
        <p:spPr>
          <a:xfrm>
            <a:off x="1259632" y="1052736"/>
            <a:ext cx="6768752" cy="4602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842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r="35038" b="27951"/>
          <a:stretch/>
        </p:blipFill>
        <p:spPr>
          <a:xfrm>
            <a:off x="2699792" y="188640"/>
            <a:ext cx="4032448" cy="6435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4592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3" t="18500" r="5901" b="9050"/>
          <a:stretch/>
        </p:blipFill>
        <p:spPr>
          <a:xfrm>
            <a:off x="755576" y="260648"/>
            <a:ext cx="7416824" cy="6318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8760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50" t="41600" r="24801" b="38450"/>
          <a:stretch/>
        </p:blipFill>
        <p:spPr>
          <a:xfrm rot="5183022">
            <a:off x="3197061" y="1280513"/>
            <a:ext cx="3192889" cy="1685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00" b="38450"/>
          <a:stretch/>
        </p:blipFill>
        <p:spPr>
          <a:xfrm rot="21245324">
            <a:off x="736478" y="4481856"/>
            <a:ext cx="7934984" cy="1437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418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chipdip.ru/lib/474/DOC0014743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91" y="1688903"/>
            <a:ext cx="3960440" cy="200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668344" y="245487"/>
            <a:ext cx="906106" cy="1332017"/>
          </a:xfrm>
          <a:prstGeom prst="rect">
            <a:avLst/>
          </a:prstGeom>
        </p:spPr>
      </p:pic>
      <p:pic>
        <p:nvPicPr>
          <p:cNvPr id="1030" name="Picture 6" descr="https://www.robostore.com.ua/content/images/11/1500x1500l80mc0/307602703572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57" b="18828"/>
          <a:stretch/>
        </p:blipFill>
        <p:spPr bwMode="auto">
          <a:xfrm rot="5400000">
            <a:off x="1190915" y="293629"/>
            <a:ext cx="1080120" cy="69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lustranadom.ru/upload/resize_cache/iblock/436/660_623_1/70407_lenta_svetodiodnaya_yourled_stripe_pack_3x97cm_ip44_warmw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" t="41539" r="-195" b="41153"/>
          <a:stretch/>
        </p:blipFill>
        <p:spPr bwMode="auto">
          <a:xfrm>
            <a:off x="4366437" y="279307"/>
            <a:ext cx="312028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6" r="17450" b="36834"/>
          <a:stretch/>
        </p:blipFill>
        <p:spPr>
          <a:xfrm rot="14683746">
            <a:off x="-16520" y="1717266"/>
            <a:ext cx="1872208" cy="1278581"/>
          </a:xfrm>
          <a:prstGeom prst="rect">
            <a:avLst/>
          </a:prstGeom>
        </p:spPr>
      </p:pic>
      <p:pic>
        <p:nvPicPr>
          <p:cNvPr id="1034" name="Picture 10" descr="http://rogerbit.com/wprb/wp-content/uploads/2019/11/dht1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5" r="22919"/>
          <a:stretch/>
        </p:blipFill>
        <p:spPr bwMode="auto">
          <a:xfrm rot="16200000">
            <a:off x="1758254" y="4280140"/>
            <a:ext cx="892675" cy="163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mdx.ru/uploads/product/100/131/soil-moisture-sensor-0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8" r="46767"/>
          <a:stretch/>
        </p:blipFill>
        <p:spPr bwMode="auto">
          <a:xfrm rot="5400000">
            <a:off x="1223514" y="4887622"/>
            <a:ext cx="831837" cy="237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.pinimg.com/736x/c3/0f/ba/c30fba93125e7f85a4f8ddcc1d92533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" t="30417" r="5651" b="30551"/>
          <a:stretch/>
        </p:blipFill>
        <p:spPr bwMode="auto">
          <a:xfrm>
            <a:off x="7020272" y="2236525"/>
            <a:ext cx="1836136" cy="81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164" y="4965334"/>
            <a:ext cx="2219672" cy="1617575"/>
          </a:xfrm>
          <a:prstGeom prst="rect">
            <a:avLst/>
          </a:prstGeom>
        </p:spPr>
      </p:pic>
      <p:cxnSp>
        <p:nvCxnSpPr>
          <p:cNvPr id="7" name="Соединительная линия уступом 6"/>
          <p:cNvCxnSpPr>
            <a:stCxn id="2" idx="0"/>
            <a:endCxn id="1038" idx="3"/>
          </p:cNvCxnSpPr>
          <p:nvPr/>
        </p:nvCxnSpPr>
        <p:spPr>
          <a:xfrm rot="16200000" flipH="1">
            <a:off x="7956563" y="1742337"/>
            <a:ext cx="1064679" cy="735011"/>
          </a:xfrm>
          <a:prstGeom prst="bentConnector4">
            <a:avLst>
              <a:gd name="adj1" fmla="val 30949"/>
              <a:gd name="adj2" fmla="val 13110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>
            <a:endCxn id="1026" idx="0"/>
          </p:cNvCxnSpPr>
          <p:nvPr/>
        </p:nvCxnSpPr>
        <p:spPr>
          <a:xfrm>
            <a:off x="2024723" y="1052736"/>
            <a:ext cx="2160088" cy="63616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 rot="16200000" flipH="1">
            <a:off x="4327128" y="624284"/>
            <a:ext cx="1229576" cy="89966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endCxn id="5" idx="0"/>
          </p:cNvCxnSpPr>
          <p:nvPr/>
        </p:nvCxnSpPr>
        <p:spPr>
          <a:xfrm rot="16200000" flipH="1">
            <a:off x="5583042" y="3391375"/>
            <a:ext cx="1917493" cy="1230423"/>
          </a:xfrm>
          <a:prstGeom prst="bentConnector3">
            <a:avLst>
              <a:gd name="adj1" fmla="val 1397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1038" idx="1"/>
            <a:endCxn id="1026" idx="3"/>
          </p:cNvCxnSpPr>
          <p:nvPr/>
        </p:nvCxnSpPr>
        <p:spPr>
          <a:xfrm rot="10800000" flipV="1">
            <a:off x="6165032" y="2642183"/>
            <a:ext cx="855241" cy="472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>
            <a:off x="1385256" y="2356556"/>
            <a:ext cx="965113" cy="88707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>
            <a:endCxn id="1026" idx="2"/>
          </p:cNvCxnSpPr>
          <p:nvPr/>
        </p:nvCxnSpPr>
        <p:spPr>
          <a:xfrm rot="5400000" flipH="1" flipV="1">
            <a:off x="2816701" y="3789083"/>
            <a:ext cx="1467225" cy="126899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7" name="Соединительная линия уступом 1026"/>
          <p:cNvCxnSpPr/>
          <p:nvPr/>
        </p:nvCxnSpPr>
        <p:spPr>
          <a:xfrm flipV="1">
            <a:off x="2799882" y="3689967"/>
            <a:ext cx="2591865" cy="2442071"/>
          </a:xfrm>
          <a:prstGeom prst="bentConnector3">
            <a:avLst>
              <a:gd name="adj1" fmla="val 10017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15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/>
              <a:t>Задачи для дальнейшего развития </a:t>
            </a:r>
            <a:r>
              <a:rPr lang="ru-RU" sz="3600" b="1" dirty="0" smtClean="0"/>
              <a:t>проекта</a:t>
            </a: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6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000" dirty="0"/>
              <a:t>Установить датчик контроля углекислого газа и продумать способы увеличения концентрации этого </a:t>
            </a:r>
            <a:r>
              <a:rPr lang="ru-RU" sz="2000" dirty="0" smtClean="0"/>
              <a:t>газа.</a:t>
            </a:r>
            <a:endParaRPr lang="ru-RU" sz="2000" dirty="0"/>
          </a:p>
          <a:p>
            <a:pPr algn="just"/>
            <a:r>
              <a:rPr lang="ru-RU" sz="2000" dirty="0" smtClean="0"/>
              <a:t>Для </a:t>
            </a:r>
            <a:r>
              <a:rPr lang="ru-RU" sz="2000" dirty="0"/>
              <a:t>использования теплицы в периоды ранней весны и поздней осени, а так же холодного летнего периода продумать принудительный </a:t>
            </a:r>
            <a:r>
              <a:rPr lang="ru-RU" sz="2000" dirty="0" smtClean="0"/>
              <a:t>обогрев</a:t>
            </a:r>
            <a:r>
              <a:rPr lang="ru-RU" sz="2000" dirty="0"/>
              <a:t>.</a:t>
            </a:r>
          </a:p>
          <a:p>
            <a:pPr algn="just"/>
            <a:r>
              <a:rPr lang="ru-RU" sz="2000" dirty="0" smtClean="0"/>
              <a:t>Предусмотреть </a:t>
            </a:r>
            <a:r>
              <a:rPr lang="ru-RU" sz="2000" dirty="0"/>
              <a:t>использование увлажнителя воздуха в случае засушливого </a:t>
            </a:r>
            <a:r>
              <a:rPr lang="ru-RU" sz="2000" dirty="0" smtClean="0"/>
              <a:t>лета. </a:t>
            </a:r>
            <a:endParaRPr lang="ru-RU" sz="2000" dirty="0"/>
          </a:p>
          <a:p>
            <a:pPr algn="just"/>
            <a:r>
              <a:rPr lang="ru-RU" sz="2000" dirty="0" smtClean="0"/>
              <a:t>Проработать </a:t>
            </a:r>
            <a:r>
              <a:rPr lang="ru-RU" sz="2000" dirty="0"/>
              <a:t>дневной и ночной режим температуры и содержания </a:t>
            </a:r>
            <a:r>
              <a:rPr lang="ru-RU" sz="2000" dirty="0" smtClean="0"/>
              <a:t>CO2. </a:t>
            </a:r>
            <a:endParaRPr lang="ru-RU" sz="2000" dirty="0"/>
          </a:p>
          <a:p>
            <a:pPr algn="just"/>
            <a:r>
              <a:rPr lang="ru-RU" sz="2000" dirty="0" smtClean="0"/>
              <a:t>Смонтировать </a:t>
            </a:r>
            <a:r>
              <a:rPr lang="ru-RU" sz="2000" dirty="0"/>
              <a:t>систему так, чтобы можно было управлять ей с пульта дистанционного управления на большие расстояния. И рассмотреть возможность использования </a:t>
            </a:r>
            <a:r>
              <a:rPr lang="ru-RU" sz="2000" dirty="0" err="1"/>
              <a:t>Wi-Fi</a:t>
            </a:r>
            <a:r>
              <a:rPr lang="ru-RU" sz="2000" dirty="0"/>
              <a:t>/3G модуль и приложения на </a:t>
            </a:r>
            <a:r>
              <a:rPr lang="ru-RU" sz="2000" dirty="0" err="1"/>
              <a:t>Android</a:t>
            </a:r>
            <a:r>
              <a:rPr lang="ru-RU" sz="2000" dirty="0"/>
              <a:t> для смартфона. </a:t>
            </a:r>
          </a:p>
        </p:txBody>
      </p:sp>
    </p:spTree>
    <p:extLst>
      <p:ext uri="{BB962C8B-B14F-4D97-AF65-F5344CB8AC3E}">
        <p14:creationId xmlns:p14="http://schemas.microsoft.com/office/powerpoint/2010/main" val="1628072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60000"/>
            </a:schemeClr>
          </a:solidFill>
        </p:spPr>
        <p:txBody>
          <a:bodyPr>
            <a:noAutofit/>
          </a:bodyPr>
          <a:lstStyle/>
          <a:p>
            <a:pPr marL="0" indent="355600" algn="just">
              <a:buNone/>
            </a:pPr>
            <a:r>
              <a:rPr lang="ru-RU" sz="2000" dirty="0"/>
              <a:t>Первый опыт работы в качестве проектировщика, сборщика установки, программиста мною получен. И я думаю, что наш проект мини «Умной теплицы» будет реализован дальше, потому что уже сейчас на этапе выращивания рассады моя мама уже является заказчиком такой небольшой </a:t>
            </a:r>
            <a:r>
              <a:rPr lang="ru-RU" sz="2000" dirty="0" smtClean="0"/>
              <a:t>теплички.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5002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="" xmlns:a16="http://schemas.microsoft.com/office/drawing/2014/main" id="{37601A4D-DF7C-4EFB-A5CB-27E36EAC21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8886072"/>
              </p:ext>
            </p:extLst>
          </p:nvPr>
        </p:nvGraphicFramePr>
        <p:xfrm>
          <a:off x="287524" y="872716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66016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/>
          <a:lstStyle/>
          <a:p>
            <a:r>
              <a:rPr lang="ru-RU" b="1" dirty="0"/>
              <a:t>Гипотеза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60000"/>
            </a:schemeClr>
          </a:solidFill>
        </p:spPr>
        <p:txBody>
          <a:bodyPr/>
          <a:lstStyle/>
          <a:p>
            <a:pPr marL="0" indent="352425" algn="just">
              <a:buNone/>
            </a:pPr>
            <a:r>
              <a:rPr lang="ru-RU" dirty="0"/>
              <a:t>Если приблизить условия содержания растений к «идеальным» для данного вида растений, то можно получить высокий урожай данного вида при наименьших трудовых затратах.</a:t>
            </a:r>
          </a:p>
        </p:txBody>
      </p:sp>
    </p:spTree>
    <p:extLst>
      <p:ext uri="{BB962C8B-B14F-4D97-AF65-F5344CB8AC3E}">
        <p14:creationId xmlns:p14="http://schemas.microsoft.com/office/powerpoint/2010/main" val="10094568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/>
          <a:lstStyle/>
          <a:p>
            <a:r>
              <a:rPr lang="ru-RU" b="1" dirty="0"/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60000"/>
            </a:schemeClr>
          </a:solidFill>
        </p:spPr>
        <p:txBody>
          <a:bodyPr/>
          <a:lstStyle/>
          <a:p>
            <a:pPr marL="0" indent="352425" algn="just">
              <a:buNone/>
            </a:pPr>
            <a:r>
              <a:rPr lang="ru-RU" sz="2800" dirty="0"/>
              <a:t>Создание «Умной теплицы» для комфортных условий роста и развития растений, облегчение труда по выращиванию теплолюбивых овощных культур с применением информационных технологий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60085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/>
          <a:lstStyle/>
          <a:p>
            <a:r>
              <a:rPr lang="ru-RU" b="1" dirty="0"/>
              <a:t>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60000"/>
            </a:schemeClr>
          </a:solidFill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Изучить литературу по данной теме, а именно какие факторы влияют на комфортную жизнь растений в теплице: температура, влажность, освещенность, содержание углекислого газа.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Найти информацию о платформе </a:t>
            </a:r>
            <a:r>
              <a:rPr lang="ru-RU" sz="2000" dirty="0" err="1"/>
              <a:t>Arduino</a:t>
            </a:r>
            <a:r>
              <a:rPr lang="ru-RU" sz="2000" dirty="0"/>
              <a:t> и принципах ее работы.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Продумать схему для сборки умной теплицы.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Разработать алгоритм сбора информации с датчиков, контролирующих комфортные условия роста и развития теплолюбивых культур.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Подобрать комплектующие для реализации проекта.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Написать алгоритм и код программы автоматизации процессов с помощью программного обеспечения и консультации папы.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Испытать работу мини теплицы.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Провести экономические расчеты для большой теплицы на дачном участке.</a:t>
            </a:r>
          </a:p>
        </p:txBody>
      </p:sp>
    </p:spTree>
    <p:extLst>
      <p:ext uri="{BB962C8B-B14F-4D97-AF65-F5344CB8AC3E}">
        <p14:creationId xmlns:p14="http://schemas.microsoft.com/office/powerpoint/2010/main" val="376750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5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 smtClean="0"/>
              <a:t>Условия для </a:t>
            </a:r>
            <a:r>
              <a:rPr lang="ru-RU" sz="3600" b="1" dirty="0"/>
              <a:t>повышения продуктивности </a:t>
            </a:r>
            <a:r>
              <a:rPr lang="ru-RU" sz="3600" b="1" dirty="0" smtClean="0"/>
              <a:t>роста</a:t>
            </a: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bg1">
              <a:alpha val="6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Оптимальный </a:t>
            </a:r>
            <a:r>
              <a:rPr lang="ru-RU" sz="2000" dirty="0"/>
              <a:t>световой режим – интенсивность освещения и длительность светового дня. Практически зависит от густоты посевов, ориентирования их рядов, искусственного освещения в теплицах. Следует также учитывать и разницу в освещении светолюбивых и теневыносливых растений. </a:t>
            </a:r>
          </a:p>
          <a:p>
            <a:pPr algn="just"/>
            <a:r>
              <a:rPr lang="ru-RU" sz="2000" dirty="0" smtClean="0"/>
              <a:t>Благоприятный </a:t>
            </a:r>
            <a:r>
              <a:rPr lang="ru-RU" sz="2000" dirty="0"/>
              <a:t>температурный режим (</a:t>
            </a:r>
            <a:r>
              <a:rPr lang="ru-RU" sz="2000" dirty="0" smtClean="0"/>
              <a:t>20-25°</a:t>
            </a:r>
            <a:r>
              <a:rPr lang="en-US" sz="2000" dirty="0" smtClean="0"/>
              <a:t>C</a:t>
            </a:r>
            <a:r>
              <a:rPr lang="ru-RU" sz="2000" dirty="0" smtClean="0"/>
              <a:t>) </a:t>
            </a:r>
            <a:r>
              <a:rPr lang="ru-RU" sz="2000" dirty="0"/>
              <a:t>при выращивании растений в теплице. </a:t>
            </a:r>
          </a:p>
          <a:p>
            <a:pPr algn="just"/>
            <a:r>
              <a:rPr lang="ru-RU" sz="2000" dirty="0" smtClean="0"/>
              <a:t>Достаточная </a:t>
            </a:r>
            <a:r>
              <a:rPr lang="ru-RU" sz="2000" dirty="0"/>
              <a:t>для данной культуры увлажненность почвы, регулирование, которой можно осуществлять орошением (поливом) или осушением. </a:t>
            </a:r>
          </a:p>
        </p:txBody>
      </p:sp>
    </p:spTree>
    <p:extLst>
      <p:ext uri="{BB962C8B-B14F-4D97-AF65-F5344CB8AC3E}">
        <p14:creationId xmlns:p14="http://schemas.microsoft.com/office/powerpoint/2010/main" val="15205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6701">
            <a:off x="4170795" y="2862807"/>
            <a:ext cx="4860032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3214">
            <a:off x="221176" y="136255"/>
            <a:ext cx="4824536" cy="3618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6349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1351">
            <a:off x="4392205" y="1157152"/>
            <a:ext cx="4836958" cy="362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7983">
            <a:off x="355212" y="257947"/>
            <a:ext cx="4030523" cy="3022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6059">
            <a:off x="596540" y="3677718"/>
            <a:ext cx="4139952" cy="3104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9188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9031">
            <a:off x="288759" y="2386737"/>
            <a:ext cx="5322748" cy="3992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06">
            <a:off x="5223783" y="298515"/>
            <a:ext cx="3692979" cy="2769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22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394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Изготовление макета  «Умная теплица»</vt:lpstr>
      <vt:lpstr>Презентация PowerPoint</vt:lpstr>
      <vt:lpstr>Гипотеза</vt:lpstr>
      <vt:lpstr>Цель</vt:lpstr>
      <vt:lpstr>Задачи</vt:lpstr>
      <vt:lpstr>Условия для повышения продуктивности роста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для дальнейшего развития проекта</vt:lpstr>
      <vt:lpstr>Заключение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макета  «Умная теплица»</dc:title>
  <dc:creator>User</dc:creator>
  <cp:lastModifiedBy>6</cp:lastModifiedBy>
  <cp:revision>11</cp:revision>
  <dcterms:created xsi:type="dcterms:W3CDTF">2023-02-16T00:04:43Z</dcterms:created>
  <dcterms:modified xsi:type="dcterms:W3CDTF">2023-02-16T05:59:14Z</dcterms:modified>
</cp:coreProperties>
</file>